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4"/>
    <p:sldMasterId id="2147483820" r:id="rId5"/>
  </p:sldMasterIdLst>
  <p:notesMasterIdLst>
    <p:notesMasterId r:id="rId18"/>
  </p:notesMasterIdLst>
  <p:handoutMasterIdLst>
    <p:handoutMasterId r:id="rId19"/>
  </p:handoutMasterIdLst>
  <p:sldIdLst>
    <p:sldId id="8628" r:id="rId6"/>
    <p:sldId id="1183" r:id="rId7"/>
    <p:sldId id="1184" r:id="rId8"/>
    <p:sldId id="720" r:id="rId9"/>
    <p:sldId id="1185" r:id="rId10"/>
    <p:sldId id="721" r:id="rId11"/>
    <p:sldId id="1186" r:id="rId12"/>
    <p:sldId id="723" r:id="rId13"/>
    <p:sldId id="1187" r:id="rId14"/>
    <p:sldId id="724" r:id="rId15"/>
    <p:sldId id="1188" r:id="rId16"/>
    <p:sldId id="72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ern Engineering" id="{E6A9B245-5197-4409-B3E5-6839980EE72E}">
          <p14:sldIdLst>
            <p14:sldId id="8628"/>
          </p14:sldIdLst>
        </p14:section>
        <p14:section name="AzDO Overview" id="{E6CABC1E-7F4E-4401-BEC2-A62924AF4FDA}">
          <p14:sldIdLst>
            <p14:sldId id="1183"/>
            <p14:sldId id="1184"/>
            <p14:sldId id="720"/>
            <p14:sldId id="1185"/>
            <p14:sldId id="721"/>
            <p14:sldId id="1186"/>
            <p14:sldId id="723"/>
            <p14:sldId id="1187"/>
            <p14:sldId id="724"/>
            <p14:sldId id="1188"/>
            <p14:sldId id="7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44" clrIdx="0"/>
  <p:cmAuthor id="3" name="Stephen Maher" initials="SM" lastIdx="2" clrIdx="2">
    <p:extLst>
      <p:ext uri="{19B8F6BF-5375-455C-9EA6-DF929625EA0E}">
        <p15:presenceInfo xmlns:p15="http://schemas.microsoft.com/office/powerpoint/2012/main" userId="S::stephen.maher@avanade.com::71bbb178-25fe-43a7-9f9f-be30d956529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732A"/>
    <a:srgbClr val="FC591F"/>
    <a:srgbClr val="B43C14"/>
    <a:srgbClr val="890078"/>
    <a:srgbClr val="970032"/>
    <a:srgbClr val="C80000"/>
    <a:srgbClr val="FFB414"/>
    <a:srgbClr val="FF5800"/>
    <a:srgbClr val="D9D9D9"/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6FAFDD-8985-41DD-BD67-B1BC090B29EB}" v="36" dt="2020-06-23T09:19:59.701"/>
    <p1510:client id="{B812CD32-4477-4889-884A-74B701E226C4}" v="3" dt="2021-09-14T01:24:24.6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67937-71EE-2E40-8930-C43612F7F1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0E328-65A8-6B4F-9EF6-C5128DED21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D4108-5533-5540-8846-3092E2C7CF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F66B-C815-8849-811C-F1A4AB94F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0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69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1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wave cover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68D6817-1DD8-D747-8821-405E7DEC7BA4}"/>
              </a:ext>
            </a:extLst>
          </p:cNvPr>
          <p:cNvSpPr txBox="1">
            <a:spLocks/>
          </p:cNvSpPr>
          <p:nvPr userDrawn="1"/>
        </p:nvSpPr>
        <p:spPr>
          <a:xfrm>
            <a:off x="11231207" y="6228326"/>
            <a:ext cx="495656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z="8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/>
              <a:t>‹#›</a:t>
            </a:fld>
            <a:endParaRPr lang="en-US" sz="8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83E68C34-2B6E-49E2-B26F-2497FB93A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" y="2268325"/>
            <a:ext cx="10848975" cy="1363398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AU" sz="4800">
                <a:solidFill>
                  <a:schemeClr val="bg1"/>
                </a:solidFill>
                <a:ea typeface="Segoe UI Light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/>
            </a:pPr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22085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F9EC8B-FBBE-FE41-8563-EBB0B7D854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93" y="5489909"/>
            <a:ext cx="12214758" cy="1368091"/>
          </a:xfrm>
          <a:prstGeom prst="rect">
            <a:avLst/>
          </a:prstGeom>
        </p:spPr>
      </p:pic>
      <p:sp>
        <p:nvSpPr>
          <p:cNvPr id="15" name="Title 5">
            <a:extLst>
              <a:ext uri="{FF2B5EF4-FFF2-40B4-BE49-F238E27FC236}">
                <a16:creationId xmlns:a16="http://schemas.microsoft.com/office/drawing/2014/main" id="{4C4A652D-A4EA-1947-832B-8743BE9D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D09DC5-5603-4137-8F03-203E294B9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D48E5E6-063E-4323-B247-45774BD34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3065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889891"/>
            <a:ext cx="12191998" cy="59681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770253-2368-9B43-9ECE-D6AB45B102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24" y="6211501"/>
            <a:ext cx="1200727" cy="303302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48559B8-37E2-2A4E-8426-446670DD7746}"/>
              </a:ext>
            </a:extLst>
          </p:cNvPr>
          <p:cNvSpPr txBox="1">
            <a:spLocks/>
          </p:cNvSpPr>
          <p:nvPr userDrawn="1"/>
        </p:nvSpPr>
        <p:spPr>
          <a:xfrm>
            <a:off x="11231207" y="6228326"/>
            <a:ext cx="495656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z="8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/>
              <a:t>‹#›</a:t>
            </a:fld>
            <a:endParaRPr lang="en-US" sz="8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941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F9EC8B-FBBE-FE41-8563-EBB0B7D854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93" y="5489909"/>
            <a:ext cx="12214758" cy="1368091"/>
          </a:xfrm>
          <a:prstGeom prst="rect">
            <a:avLst/>
          </a:prstGeom>
        </p:spPr>
      </p:pic>
      <p:sp>
        <p:nvSpPr>
          <p:cNvPr id="15" name="Title 5">
            <a:extLst>
              <a:ext uri="{FF2B5EF4-FFF2-40B4-BE49-F238E27FC236}">
                <a16:creationId xmlns:a16="http://schemas.microsoft.com/office/drawing/2014/main" id="{4C4A652D-A4EA-1947-832B-8743BE9D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4548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67A6D9BD-9F37-ED42-BF00-6F3D1815B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54938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180412D-D33A-9B46-BF18-B4E54E9F19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889891"/>
            <a:ext cx="12191998" cy="5968109"/>
          </a:xfrm>
          <a:prstGeom prst="rect">
            <a:avLst/>
          </a:prstGeom>
        </p:spPr>
      </p:pic>
      <p:sp>
        <p:nvSpPr>
          <p:cNvPr id="8" name="Footer">
            <a:extLst>
              <a:ext uri="{FF2B5EF4-FFF2-40B4-BE49-F238E27FC236}">
                <a16:creationId xmlns:a16="http://schemas.microsoft.com/office/drawing/2014/main" id="{9F97606A-6B1F-184E-9BE4-E4C3766D883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FB8645-55F3-4940-AE23-E1E746F094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24" y="6211501"/>
            <a:ext cx="1200727" cy="303302"/>
          </a:xfrm>
          <a:prstGeom prst="rect">
            <a:avLst/>
          </a:prstGeom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DFBA26E-1B8C-774F-AD3F-22A2F0FA0D68}"/>
              </a:ext>
            </a:extLst>
          </p:cNvPr>
          <p:cNvSpPr txBox="1">
            <a:spLocks/>
          </p:cNvSpPr>
          <p:nvPr userDrawn="1"/>
        </p:nvSpPr>
        <p:spPr>
          <a:xfrm>
            <a:off x="11231207" y="6228326"/>
            <a:ext cx="495656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z="8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/>
              <a:t>‹#›</a:t>
            </a:fld>
            <a:endParaRPr lang="en-US" sz="8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987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F9EC8B-FBBE-FE41-8563-EBB0B7D854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93" y="5489909"/>
            <a:ext cx="12214758" cy="13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5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71350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6372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ov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231207" y="6228326"/>
            <a:ext cx="495656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z="8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/>
              <a:t>‹#›</a:t>
            </a:fld>
            <a:endParaRPr lang="en-US" sz="8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F7393BF4-4A7D-4D5D-80BF-649D5717B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" y="2268325"/>
            <a:ext cx="10848975" cy="1363398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AU" sz="4800">
                <a:solidFill>
                  <a:schemeClr val="bg1"/>
                </a:solidFill>
                <a:ea typeface="Segoe UI Light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/>
            </a:pPr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66326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231207" y="6228326"/>
            <a:ext cx="495656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z="8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/>
              <a:t>‹#›</a:t>
            </a:fld>
            <a:endParaRPr lang="en-US" sz="8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CEAE6134-9503-4A49-BB85-2727EAC5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" y="2268325"/>
            <a:ext cx="10848975" cy="1363398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AU" sz="4800">
                <a:solidFill>
                  <a:schemeClr val="bg1"/>
                </a:solidFill>
                <a:ea typeface="Segoe UI Light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/>
            </a:pPr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3139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2D1390-E01D-4C2D-A403-69F5326F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" y="2268325"/>
            <a:ext cx="10848975" cy="1363398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AU" sz="4800">
                <a:solidFill>
                  <a:schemeClr val="bg1"/>
                </a:solidFill>
                <a:ea typeface="Segoe UI Light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/>
            </a:pPr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D06D78-1E47-604E-9E2C-654060E15B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24" y="6211501"/>
            <a:ext cx="1200727" cy="303302"/>
          </a:xfrm>
          <a:prstGeom prst="rect">
            <a:avLst/>
          </a:prstGeom>
        </p:spPr>
      </p:pic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CAA16110-7597-E24C-81B8-41576CE4539A}"/>
              </a:ext>
            </a:extLst>
          </p:cNvPr>
          <p:cNvSpPr txBox="1">
            <a:spLocks/>
          </p:cNvSpPr>
          <p:nvPr userDrawn="1"/>
        </p:nvSpPr>
        <p:spPr>
          <a:xfrm>
            <a:off x="11231207" y="6228326"/>
            <a:ext cx="495656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z="8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/>
              <a:t>‹#›</a:t>
            </a:fld>
            <a:endParaRPr lang="en-US" sz="8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110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962855"/>
            <a:ext cx="12191999" cy="4895145"/>
          </a:xfrm>
          <a:prstGeom prst="rect">
            <a:avLst/>
          </a:prstGeom>
        </p:spPr>
      </p:pic>
      <p:sp>
        <p:nvSpPr>
          <p:cNvPr id="30" name="Title 2">
            <a:extLst>
              <a:ext uri="{FF2B5EF4-FFF2-40B4-BE49-F238E27FC236}">
                <a16:creationId xmlns:a16="http://schemas.microsoft.com/office/drawing/2014/main" id="{DB78F98D-637E-4F78-B95B-669CD2B03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" y="3451454"/>
            <a:ext cx="10848975" cy="1363398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AU" sz="4800">
                <a:solidFill>
                  <a:schemeClr val="bg1"/>
                </a:solidFill>
                <a:ea typeface="Segoe UI Light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/>
            </a:pPr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19DD2F8-C8F7-4642-91A2-E58408C94C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24" y="6211501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23283007-56EA-AA49-BC62-E1E13BDC327C}"/>
              </a:ext>
            </a:extLst>
          </p:cNvPr>
          <p:cNvSpPr txBox="1">
            <a:spLocks/>
          </p:cNvSpPr>
          <p:nvPr userDrawn="1"/>
        </p:nvSpPr>
        <p:spPr>
          <a:xfrm>
            <a:off x="11231207" y="6228326"/>
            <a:ext cx="495656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z="8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/>
              <a:t>‹#›</a:t>
            </a:fld>
            <a:endParaRPr lang="en-US" sz="8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982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889891"/>
            <a:ext cx="12191998" cy="59681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770253-2368-9B43-9ECE-D6AB45B102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24" y="6211501"/>
            <a:ext cx="1200727" cy="303302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48559B8-37E2-2A4E-8426-446670DD7746}"/>
              </a:ext>
            </a:extLst>
          </p:cNvPr>
          <p:cNvSpPr txBox="1">
            <a:spLocks/>
          </p:cNvSpPr>
          <p:nvPr userDrawn="1"/>
        </p:nvSpPr>
        <p:spPr>
          <a:xfrm>
            <a:off x="11231207" y="6228326"/>
            <a:ext cx="495656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z="8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/>
              <a:t>‹#›</a:t>
            </a:fld>
            <a:endParaRPr lang="en-US" sz="8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32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F9EC8B-FBBE-FE41-8563-EBB0B7D854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93" y="5489909"/>
            <a:ext cx="12214758" cy="1368091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F8D75A-302C-5247-8081-779F7BA2F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4C4A652D-A4EA-1947-832B-8743BE9D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02787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A765733-F232-2348-A4BB-0DB2EB485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889891"/>
            <a:ext cx="12191998" cy="59681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770253-2368-9B43-9ECE-D6AB45B102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24" y="6211501"/>
            <a:ext cx="1200727" cy="303302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48559B8-37E2-2A4E-8426-446670DD7746}"/>
              </a:ext>
            </a:extLst>
          </p:cNvPr>
          <p:cNvSpPr txBox="1">
            <a:spLocks/>
          </p:cNvSpPr>
          <p:nvPr userDrawn="1"/>
        </p:nvSpPr>
        <p:spPr>
          <a:xfrm>
            <a:off x="11231207" y="6228326"/>
            <a:ext cx="495656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z="8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/>
              <a:t>‹#›</a:t>
            </a:fld>
            <a:endParaRPr lang="en-US" sz="8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E64AC2C-211F-43D8-9F2C-44C1E16406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AFB5DED-823F-4455-B684-E8ED9DE82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0671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F273708B-2BB1-A046-AFE5-E46E1C968158}"/>
              </a:ext>
            </a:extLst>
          </p:cNvPr>
          <p:cNvSpPr txBox="1">
            <a:spLocks/>
          </p:cNvSpPr>
          <p:nvPr userDrawn="1"/>
        </p:nvSpPr>
        <p:spPr>
          <a:xfrm>
            <a:off x="11231207" y="6228326"/>
            <a:ext cx="495656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z="8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/>
              <a:t>‹#›</a:t>
            </a:fld>
            <a:endParaRPr lang="en-US" sz="800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29898ACB-8FE7-864E-A7D7-A5C28B9FA008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585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3890" r:id="rId2"/>
    <p:sldLayoutId id="2147483891" r:id="rId3"/>
    <p:sldLayoutId id="2147483894" r:id="rId4"/>
    <p:sldLayoutId id="2147483895" r:id="rId5"/>
    <p:sldLayoutId id="2147483885" r:id="rId6"/>
    <p:sldLayoutId id="2147483896" r:id="rId7"/>
    <p:sldLayoutId id="2147483760" r:id="rId8"/>
    <p:sldLayoutId id="2147484015" r:id="rId9"/>
    <p:sldLayoutId id="2147484014" r:id="rId10"/>
    <p:sldLayoutId id="2147483762" r:id="rId11"/>
    <p:sldLayoutId id="2147484012" r:id="rId12"/>
    <p:sldLayoutId id="2147484013" r:id="rId13"/>
    <p:sldLayoutId id="2147483763" r:id="rId14"/>
    <p:sldLayoutId id="2147483893" r:id="rId15"/>
    <p:sldLayoutId id="2147483945" r:id="rId16"/>
    <p:sldLayoutId id="2147483801" r:id="rId17"/>
    <p:sldLayoutId id="2147483847" r:id="rId18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1ACCD4F-2B81-E046-B0D3-9B262BD0F5D9}"/>
              </a:ext>
            </a:extLst>
          </p:cNvPr>
          <p:cNvSpPr txBox="1">
            <a:spLocks/>
          </p:cNvSpPr>
          <p:nvPr userDrawn="1"/>
        </p:nvSpPr>
        <p:spPr>
          <a:xfrm>
            <a:off x="11231207" y="6213086"/>
            <a:ext cx="495656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z="8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/>
              <a:t>‹#›</a:t>
            </a:fld>
            <a:endParaRPr lang="en-US" sz="8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A48949D-BBD4-4F47-A04B-EC2A8335237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61658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7.emf"/><Relationship Id="rId7" Type="http://schemas.openxmlformats.org/officeDocument/2006/relationships/image" Target="../media/image43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20.tiff"/><Relationship Id="rId7" Type="http://schemas.openxmlformats.org/officeDocument/2006/relationships/image" Target="../media/image14.em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2.tiff"/><Relationship Id="rId4" Type="http://schemas.openxmlformats.org/officeDocument/2006/relationships/image" Target="../media/image27.png"/><Relationship Id="rId9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34.tiff"/><Relationship Id="rId7" Type="http://schemas.openxmlformats.org/officeDocument/2006/relationships/image" Target="../media/image16.em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50E1938-B952-4542-AF36-F87FAA348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0" i="0" kern="1200">
                <a:solidFill>
                  <a:schemeClr val="bg1"/>
                </a:solidFill>
                <a:effectLst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rPr>
              <a:t>Azure DevOps</a:t>
            </a:r>
            <a:endParaRPr lang="en-A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2DE1C5-B586-487E-893B-92842F3CD2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194432373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41815-2196-F84A-8C04-A2AEA1A7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Test Plans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58AB0-B84C-E84D-B206-9C28FFE849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6360" y="203287"/>
            <a:ext cx="3154847" cy="25046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C218B6-E5DA-6A43-9922-069F1B481DE7}"/>
              </a:ext>
            </a:extLst>
          </p:cNvPr>
          <p:cNvSpPr/>
          <p:nvPr/>
        </p:nvSpPr>
        <p:spPr>
          <a:xfrm>
            <a:off x="960793" y="1059656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Improve your code quality using planned and exploratory testing services for your apps.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A39748-75FF-4619-9D30-48D2BB7E1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9335" y="3369776"/>
            <a:ext cx="776363" cy="772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F24654-67D4-42D0-A6C9-D80E8C3822E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733166" y="2070100"/>
            <a:ext cx="4303059" cy="27432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0106021-07D1-4B5D-BDF0-3A4E17AB4A13}"/>
              </a:ext>
            </a:extLst>
          </p:cNvPr>
          <p:cNvSpPr/>
          <p:nvPr/>
        </p:nvSpPr>
        <p:spPr>
          <a:xfrm>
            <a:off x="13122878" y="2237407"/>
            <a:ext cx="1804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6427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Artifacts</a:t>
            </a:r>
          </a:p>
        </p:txBody>
      </p:sp>
      <p:pic>
        <p:nvPicPr>
          <p:cNvPr id="18" name="Picture 2" descr="https://azurecomcdn.azureedge.net/cvt-ac0b8540c6f3a9651fe217b944f5a7b3256e2ed888f870c7e4f7512fd48b60a5/images/page/services/devops/index/testplans.jpg">
            <a:extLst>
              <a:ext uri="{FF2B5EF4-FFF2-40B4-BE49-F238E27FC236}">
                <a16:creationId xmlns:a16="http://schemas.microsoft.com/office/drawing/2014/main" id="{9BC7DC63-057E-497A-9C9C-1831378E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006" y="1935519"/>
            <a:ext cx="6665119" cy="396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68497EC-A9FB-4A77-981C-335D08E93AD1}"/>
              </a:ext>
            </a:extLst>
          </p:cNvPr>
          <p:cNvGrpSpPr/>
          <p:nvPr/>
        </p:nvGrpSpPr>
        <p:grpSpPr>
          <a:xfrm>
            <a:off x="7211525" y="5167804"/>
            <a:ext cx="4430195" cy="1077218"/>
            <a:chOff x="7330234" y="2963127"/>
            <a:chExt cx="4430195" cy="107721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3E52BD-C130-7145-A6B7-63223930947C}"/>
                </a:ext>
              </a:extLst>
            </p:cNvPr>
            <p:cNvSpPr/>
            <p:nvPr/>
          </p:nvSpPr>
          <p:spPr>
            <a:xfrm>
              <a:off x="8102828" y="2963127"/>
              <a:ext cx="365760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Capture rich data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5757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Capture rich scenario data as you execute tests to make discovered defects actionable.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83B787-0A2C-E342-A3FE-FAA6346DB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30234" y="2963127"/>
              <a:ext cx="772594" cy="75503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AEA35D5-0F62-4B23-AC09-453C1A23F233}"/>
              </a:ext>
            </a:extLst>
          </p:cNvPr>
          <p:cNvGrpSpPr/>
          <p:nvPr/>
        </p:nvGrpSpPr>
        <p:grpSpPr>
          <a:xfrm>
            <a:off x="7211525" y="4197674"/>
            <a:ext cx="4501127" cy="830997"/>
            <a:chOff x="7379239" y="4136022"/>
            <a:chExt cx="4501127" cy="8309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6DFF380-BB94-8240-A6DA-9F26BC57A67E}"/>
                </a:ext>
              </a:extLst>
            </p:cNvPr>
            <p:cNvSpPr/>
            <p:nvPr/>
          </p:nvSpPr>
          <p:spPr>
            <a:xfrm>
              <a:off x="8134275" y="4136022"/>
              <a:ext cx="374609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Test across web and desktop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5757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Test your application by executing tests across desktop or web apps.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D47F944-DB4A-B444-A808-D76AD78F3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9239" y="4136022"/>
              <a:ext cx="755036" cy="75503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42BA2BB-0BE8-42DD-969F-D704643AE3DD}"/>
              </a:ext>
            </a:extLst>
          </p:cNvPr>
          <p:cNvGrpSpPr/>
          <p:nvPr/>
        </p:nvGrpSpPr>
        <p:grpSpPr>
          <a:xfrm>
            <a:off x="7211525" y="3100544"/>
            <a:ext cx="4570362" cy="830997"/>
            <a:chOff x="7310004" y="5228401"/>
            <a:chExt cx="4570362" cy="83099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86D48A0-29B3-2A4E-87C9-B4187ECCD8D2}"/>
                </a:ext>
              </a:extLst>
            </p:cNvPr>
            <p:cNvSpPr/>
            <p:nvPr/>
          </p:nvSpPr>
          <p:spPr>
            <a:xfrm>
              <a:off x="8134275" y="5228401"/>
              <a:ext cx="374609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Get end-to-end traceability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5757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Take advantage of end-to-end traceability and quality for your stories and features.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B7E034-D319-A342-A3B1-69E6C0284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0004" y="5228401"/>
              <a:ext cx="824271" cy="796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772237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A7B2D47-7353-493D-AB34-32DED236A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36" y="2615663"/>
            <a:ext cx="1693507" cy="16855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D10DBF-EDF9-482D-A684-E871CBB51898}"/>
              </a:ext>
            </a:extLst>
          </p:cNvPr>
          <p:cNvSpPr/>
          <p:nvPr/>
        </p:nvSpPr>
        <p:spPr>
          <a:xfrm>
            <a:off x="7509478" y="2829221"/>
            <a:ext cx="43388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b="1">
                <a:solidFill>
                  <a:srgbClr val="000000"/>
                </a:solidFill>
                <a:latin typeface="Segoe UI" panose="020B0502040204020203" pitchFamily="34" charset="0"/>
              </a:rPr>
              <a:t>Universal package repository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Create, host, and share Maven, </a:t>
            </a: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npm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and NuGet package feeds from public and private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5DCAE5-4157-43C0-9C15-045110FFC069}"/>
              </a:ext>
            </a:extLst>
          </p:cNvPr>
          <p:cNvCxnSpPr>
            <a:cxnSpLocks/>
          </p:cNvCxnSpPr>
          <p:nvPr/>
        </p:nvCxnSpPr>
        <p:spPr>
          <a:xfrm>
            <a:off x="7418558" y="254000"/>
            <a:ext cx="0" cy="57023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A7FDBCB-3279-4DE2-B578-A1AD8190D4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39" y="2057400"/>
            <a:ext cx="4303059" cy="27432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82EEB0E-2C8B-410A-A470-4CBA99A6BD69}"/>
              </a:ext>
            </a:extLst>
          </p:cNvPr>
          <p:cNvSpPr/>
          <p:nvPr/>
        </p:nvSpPr>
        <p:spPr>
          <a:xfrm>
            <a:off x="7509478" y="2237407"/>
            <a:ext cx="1804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6427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Artifacts</a:t>
            </a:r>
          </a:p>
        </p:txBody>
      </p:sp>
    </p:spTree>
    <p:extLst>
      <p:ext uri="{BB962C8B-B14F-4D97-AF65-F5344CB8AC3E}">
        <p14:creationId xmlns:p14="http://schemas.microsoft.com/office/powerpoint/2010/main" val="1938405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2ECC-E3D9-B64F-B1C1-8E31212B6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Artifacts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F506A-5C55-F74E-9F01-AE6E4EAD42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3587" y="136525"/>
            <a:ext cx="4466816" cy="22466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DC593D-F46E-DA45-A66F-090A275F093D}"/>
              </a:ext>
            </a:extLst>
          </p:cNvPr>
          <p:cNvSpPr/>
          <p:nvPr/>
        </p:nvSpPr>
        <p:spPr>
          <a:xfrm>
            <a:off x="960792" y="1137160"/>
            <a:ext cx="63072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Add fully integrated package management to your continuous integration/continuous delivery (CI/CD) pipelines with a single click. Create and share Maven,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npm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and NuGet packages from public and private sources with teams of any size.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194" name="Picture 2" descr="https://azurecomcdn.azureedge.net/cvt-ac0b8540c6f3a9651fe217b944f5a7b3256e2ed888f870c7e4f7512fd48b60a5/images/page/services/devops/index/artifacts.jpg">
            <a:extLst>
              <a:ext uri="{FF2B5EF4-FFF2-40B4-BE49-F238E27FC236}">
                <a16:creationId xmlns:a16="http://schemas.microsoft.com/office/drawing/2014/main" id="{97F97FB0-CFB8-47D4-9191-4670A68F1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624" y="2764087"/>
            <a:ext cx="6984678" cy="307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457A8C-5E29-174E-A4CD-48950F65FCEF}"/>
              </a:ext>
            </a:extLst>
          </p:cNvPr>
          <p:cNvSpPr/>
          <p:nvPr/>
        </p:nvSpPr>
        <p:spPr>
          <a:xfrm>
            <a:off x="7613034" y="2728675"/>
            <a:ext cx="41619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Share code efficiently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Easily share code across small teams and large enterprises.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2AE2B3-2306-E649-A3AD-75F76E2EB179}"/>
              </a:ext>
            </a:extLst>
          </p:cNvPr>
          <p:cNvSpPr/>
          <p:nvPr/>
        </p:nvSpPr>
        <p:spPr>
          <a:xfrm>
            <a:off x="7613033" y="3877592"/>
            <a:ext cx="41138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Manage all package types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Get universal artifact management for Maven,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npm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and NuGet.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828D14-EA84-374B-AD88-2A252F03DBEC}"/>
              </a:ext>
            </a:extLst>
          </p:cNvPr>
          <p:cNvSpPr/>
          <p:nvPr/>
        </p:nvSpPr>
        <p:spPr>
          <a:xfrm>
            <a:off x="7613033" y="5026509"/>
            <a:ext cx="40183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Add packages to any pipeline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Share packages, and use built-in CI/CD, versioning, and testing.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C221E5-8043-B740-A0D6-08F27B956B4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7236" y="2701107"/>
            <a:ext cx="886132" cy="8861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9E3A24-8061-F344-A5BD-C2533FEFB3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0748" y="3846539"/>
            <a:ext cx="959108" cy="8861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F4AFE4-1C5A-C04D-96B7-275BEF0A7B3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386" y="4998941"/>
            <a:ext cx="927832" cy="88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3169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60BE0-70FA-43FB-B33B-743121A6D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372" y="3042634"/>
            <a:ext cx="776363" cy="772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24D0F5-62A2-4BAF-B22D-002369201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818" y="3042634"/>
            <a:ext cx="776363" cy="772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A2FB4F-CF35-4FF7-A657-A65EACDC0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095" y="3042634"/>
            <a:ext cx="776363" cy="772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7DEC85-8463-4C19-9537-C434F1A8A8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6541" y="3042634"/>
            <a:ext cx="776363" cy="772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A5720C-434D-4021-8D09-B66E6CADF7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5265" y="3042634"/>
            <a:ext cx="776363" cy="7727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A88C8F-BBCF-45B0-A7C4-CFFAB27F125B}"/>
              </a:ext>
            </a:extLst>
          </p:cNvPr>
          <p:cNvSpPr/>
          <p:nvPr/>
        </p:nvSpPr>
        <p:spPr>
          <a:xfrm>
            <a:off x="1008491" y="2237407"/>
            <a:ext cx="162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19A8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Boards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4175CB-82C1-4096-AEF1-72509A4AB792}"/>
              </a:ext>
            </a:extLst>
          </p:cNvPr>
          <p:cNvSpPr/>
          <p:nvPr/>
        </p:nvSpPr>
        <p:spPr>
          <a:xfrm>
            <a:off x="3191810" y="2237407"/>
            <a:ext cx="1530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A430B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Repos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9AB1CE-9AE6-4355-8F72-F93780E23A8D}"/>
              </a:ext>
            </a:extLst>
          </p:cNvPr>
          <p:cNvSpPr/>
          <p:nvPr/>
        </p:nvSpPr>
        <p:spPr>
          <a:xfrm>
            <a:off x="5172156" y="2237407"/>
            <a:ext cx="1847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164BB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Pipelines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CB4616-685D-4E3A-804E-2CCEB4FCD1E4}"/>
              </a:ext>
            </a:extLst>
          </p:cNvPr>
          <p:cNvSpPr/>
          <p:nvPr/>
        </p:nvSpPr>
        <p:spPr>
          <a:xfrm>
            <a:off x="7264328" y="2237407"/>
            <a:ext cx="1940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426AC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Test Plans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BC578-A64D-4BD8-8E76-BF55E0F433F5}"/>
              </a:ext>
            </a:extLst>
          </p:cNvPr>
          <p:cNvSpPr/>
          <p:nvPr/>
        </p:nvSpPr>
        <p:spPr>
          <a:xfrm>
            <a:off x="9471115" y="2237407"/>
            <a:ext cx="1804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6427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Artifacts</a:t>
            </a:r>
          </a:p>
        </p:txBody>
      </p:sp>
    </p:spTree>
    <p:extLst>
      <p:ext uri="{BB962C8B-B14F-4D97-AF65-F5344CB8AC3E}">
        <p14:creationId xmlns:p14="http://schemas.microsoft.com/office/powerpoint/2010/main" val="1752655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CDC0F-1F4A-4557-AA77-8B25B4536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207" y="2583180"/>
            <a:ext cx="1699587" cy="16916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C6F7D6-BB41-4FEB-8735-92B057CB49CE}"/>
              </a:ext>
            </a:extLst>
          </p:cNvPr>
          <p:cNvSpPr/>
          <p:nvPr/>
        </p:nvSpPr>
        <p:spPr>
          <a:xfrm>
            <a:off x="7503532" y="2237407"/>
            <a:ext cx="162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19A8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Boards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10DBF-EDF9-482D-A684-E871CBB51898}"/>
              </a:ext>
            </a:extLst>
          </p:cNvPr>
          <p:cNvSpPr/>
          <p:nvPr/>
        </p:nvSpPr>
        <p:spPr>
          <a:xfrm>
            <a:off x="7509478" y="2829221"/>
            <a:ext cx="43388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Agile planning tools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Track work with configurable Kanban boards, interactive backlogs, and powerful planning tools. Unparalleled traceability and reporting make Boards the perfect home for all your ideas—big and small.</a:t>
            </a:r>
          </a:p>
        </p:txBody>
      </p:sp>
      <p:pic>
        <p:nvPicPr>
          <p:cNvPr id="6" name="Picture 2" descr="https://azurecomcdn.azureedge.net/cvt-c95023e8a8fb30f9d37d21bb589d4c30ac4efe9c65aad246565384ac2b79ccef/images/page/services/devops/index/boards.jpg">
            <a:extLst>
              <a:ext uri="{FF2B5EF4-FFF2-40B4-BE49-F238E27FC236}">
                <a16:creationId xmlns:a16="http://schemas.microsoft.com/office/drawing/2014/main" id="{1E18F396-FC0D-4B2B-9BB9-4DC989523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366" y="2237407"/>
            <a:ext cx="482599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5DCAE5-4157-43C0-9C15-045110FFC069}"/>
              </a:ext>
            </a:extLst>
          </p:cNvPr>
          <p:cNvCxnSpPr>
            <a:cxnSpLocks/>
          </p:cNvCxnSpPr>
          <p:nvPr/>
        </p:nvCxnSpPr>
        <p:spPr>
          <a:xfrm>
            <a:off x="7418558" y="254000"/>
            <a:ext cx="0" cy="57023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148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BA92-026E-B84A-ABB2-3FD4D8F8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Boards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B8BD8-28B7-D341-827D-67BC7876DD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5140" y="203287"/>
            <a:ext cx="2458212" cy="17501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5857B4-CFC9-9C4B-9415-976C5D8D0560}"/>
              </a:ext>
            </a:extLst>
          </p:cNvPr>
          <p:cNvSpPr/>
          <p:nvPr/>
        </p:nvSpPr>
        <p:spPr>
          <a:xfrm>
            <a:off x="864268" y="944075"/>
            <a:ext cx="8373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Combine drag-and-drop sprint planning and flexible work item tracking with comprehensive traceability to have the perfect home for all your ideas–big and small.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B76CE5-2D92-F847-B25F-550D8072A9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695" y="1760967"/>
            <a:ext cx="4658019" cy="29694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7ADA0C-28C0-E64A-A967-A7B64416D02E}"/>
              </a:ext>
            </a:extLst>
          </p:cNvPr>
          <p:cNvSpPr/>
          <p:nvPr/>
        </p:nvSpPr>
        <p:spPr>
          <a:xfrm>
            <a:off x="7054536" y="2223735"/>
            <a:ext cx="45388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Connected from idea to release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Track all your ideas at every development stage and keep your team aligned with all code changes linked directly to work items.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14A218-18DF-B743-8190-BB2170B59F40}"/>
              </a:ext>
            </a:extLst>
          </p:cNvPr>
          <p:cNvSpPr/>
          <p:nvPr/>
        </p:nvSpPr>
        <p:spPr>
          <a:xfrm>
            <a:off x="7054536" y="3582156"/>
            <a:ext cx="45388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Scrum ready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Use built-in scrum boards and planning tools to help your teams run sprints, stand-ups, and planning meetings.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135F74-191C-F64D-9B28-44CAF3508618}"/>
              </a:ext>
            </a:extLst>
          </p:cNvPr>
          <p:cNvSpPr/>
          <p:nvPr/>
        </p:nvSpPr>
        <p:spPr>
          <a:xfrm>
            <a:off x="7054536" y="5007179"/>
            <a:ext cx="45388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Built for insights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Gain new insights into the health and status of your project with powerful analytics tools and dashboard widgets.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B72DDE-BD63-A14D-99FE-8676A1AFB5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353" y="2250487"/>
            <a:ext cx="1077183" cy="995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A1AE78-46CB-A24A-A526-D0E02E6A9B2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9715" y="3672010"/>
            <a:ext cx="1012458" cy="9555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B54119-7D81-AC43-AAB9-776DA09855B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5411" y="4961678"/>
            <a:ext cx="1041065" cy="9953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0B9922-B3FC-6842-AD1C-1A14206D3698}"/>
              </a:ext>
            </a:extLst>
          </p:cNvPr>
          <p:cNvSpPr/>
          <p:nvPr/>
        </p:nvSpPr>
        <p:spPr>
          <a:xfrm>
            <a:off x="864268" y="4782221"/>
            <a:ext cx="503687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Use proven productivity tools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Get your work done with simple and modern agile tools like Kanban boards, backlogs, dashboards, and scrum boards. Adapt the tools to fit your team’s needs and scale up easily.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0900C9-6F73-4456-9A3B-1886A12050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56933" y="3042634"/>
            <a:ext cx="776363" cy="7727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F555B3-D022-4C9A-B6B5-D55384B8EF2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32120" y="2024749"/>
            <a:ext cx="4003776" cy="255240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C9DB5D8-FA0D-4F37-AF33-32EAA4ECC412}"/>
              </a:ext>
            </a:extLst>
          </p:cNvPr>
          <p:cNvSpPr/>
          <p:nvPr/>
        </p:nvSpPr>
        <p:spPr>
          <a:xfrm>
            <a:off x="13021278" y="2237407"/>
            <a:ext cx="1847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164BB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Pipelines</a:t>
            </a:r>
          </a:p>
        </p:txBody>
      </p:sp>
    </p:spTree>
    <p:extLst>
      <p:ext uri="{BB962C8B-B14F-4D97-AF65-F5344CB8AC3E}">
        <p14:creationId xmlns:p14="http://schemas.microsoft.com/office/powerpoint/2010/main" val="65042320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2ABBB1-E00C-47EE-8220-0BC0F5FBA5B1}"/>
              </a:ext>
            </a:extLst>
          </p:cNvPr>
          <p:cNvSpPr/>
          <p:nvPr/>
        </p:nvSpPr>
        <p:spPr>
          <a:xfrm>
            <a:off x="7509478" y="2237407"/>
            <a:ext cx="1847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164BB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Pipelines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CC61AB-70D5-4AA3-B47F-62B5CF497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9" y="2676883"/>
            <a:ext cx="1511301" cy="15042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D10DBF-EDF9-482D-A684-E871CBB51898}"/>
              </a:ext>
            </a:extLst>
          </p:cNvPr>
          <p:cNvSpPr/>
          <p:nvPr/>
        </p:nvSpPr>
        <p:spPr>
          <a:xfrm>
            <a:off x="7509478" y="2829221"/>
            <a:ext cx="43388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CI/CD for any platform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Continuously build, test, and deploy to </a:t>
            </a:r>
            <a:r>
              <a:rPr kumimoji="0" lang="en-US" sz="1800" b="1" i="1" u="sng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any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platform and </a:t>
            </a:r>
            <a:r>
              <a:rPr kumimoji="0" lang="en-US" sz="1800" b="1" i="1" u="sng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any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cloud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5DCAE5-4157-43C0-9C15-045110FFC069}"/>
              </a:ext>
            </a:extLst>
          </p:cNvPr>
          <p:cNvCxnSpPr>
            <a:cxnSpLocks/>
          </p:cNvCxnSpPr>
          <p:nvPr/>
        </p:nvCxnSpPr>
        <p:spPr>
          <a:xfrm>
            <a:off x="7418558" y="254000"/>
            <a:ext cx="0" cy="57023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6E3A60C-888C-468A-9E2B-48CBAE7F04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949" y="2152796"/>
            <a:ext cx="4003776" cy="255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92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F9C9D-8ED3-6746-9119-B06DC0478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Pipelines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CC2ED-1BC4-7049-9276-59B7AB1485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1268" y="149141"/>
            <a:ext cx="1811020" cy="14099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103BD5-DF90-D84F-BD06-44FBF46CF404}"/>
              </a:ext>
            </a:extLst>
          </p:cNvPr>
          <p:cNvSpPr/>
          <p:nvPr/>
        </p:nvSpPr>
        <p:spPr>
          <a:xfrm>
            <a:off x="834192" y="912999"/>
            <a:ext cx="46653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Get cloud-hosted pipelines for Linux, macOS, and Windows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94087D-9876-6F42-8140-8864305B18F4}"/>
              </a:ext>
            </a:extLst>
          </p:cNvPr>
          <p:cNvSpPr/>
          <p:nvPr/>
        </p:nvSpPr>
        <p:spPr>
          <a:xfrm>
            <a:off x="797757" y="1693173"/>
            <a:ext cx="51248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Automate your builds and deployments with Pipelines so you spend less time with the nuts and bolts and more time being creative.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CCDAB8-223E-1849-AACF-7EAC69B23B3D}"/>
              </a:ext>
            </a:extLst>
          </p:cNvPr>
          <p:cNvSpPr/>
          <p:nvPr/>
        </p:nvSpPr>
        <p:spPr>
          <a:xfrm>
            <a:off x="7121168" y="376093"/>
            <a:ext cx="299622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Any language, any platform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Build, test, and deploy Node.js, Python, Java, PHP, Ruby, C/C++, .NET, Android, and iOS apps. Run in parallel on Linux, macOS, and Windows.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CEF95A-8164-A64D-AF96-0699711B349D}"/>
              </a:ext>
            </a:extLst>
          </p:cNvPr>
          <p:cNvSpPr/>
          <p:nvPr/>
        </p:nvSpPr>
        <p:spPr>
          <a:xfrm>
            <a:off x="7101665" y="1762854"/>
            <a:ext cx="4251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Containers and Kubernetes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Easily build and push images to container registries like Docker Hub and Azure Container Registry. Deploy containers to individual hosts or Kubernetes.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89ECFB-B09D-AC47-896D-5DA4AAA8A922}"/>
              </a:ext>
            </a:extLst>
          </p:cNvPr>
          <p:cNvSpPr/>
          <p:nvPr/>
        </p:nvSpPr>
        <p:spPr>
          <a:xfrm>
            <a:off x="7057805" y="2937223"/>
            <a:ext cx="45540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Extensible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Explore and implement a wide range of community-built build, test, and deployment tasks, along with hundreds of extensions from Slack to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SonarCloud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70BB65-C4AB-A348-8BFB-B8EB0B44D321}"/>
              </a:ext>
            </a:extLst>
          </p:cNvPr>
          <p:cNvSpPr/>
          <p:nvPr/>
        </p:nvSpPr>
        <p:spPr>
          <a:xfrm>
            <a:off x="7101665" y="4091928"/>
            <a:ext cx="47335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Deploy to any cloud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Implement continuous delivery (CD) of your software to any cloud, including Azure, AWS, and GCP. Visualize deployment to any number of interdependent stages.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B12125-9E15-CB4B-9BE5-A6C7B74B8610}"/>
              </a:ext>
            </a:extLst>
          </p:cNvPr>
          <p:cNvSpPr/>
          <p:nvPr/>
        </p:nvSpPr>
        <p:spPr>
          <a:xfrm>
            <a:off x="7121168" y="5188677"/>
            <a:ext cx="46056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Advanced workflows and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Take advantage of easy build chaining and multi-phased builds. Support for YAML, test integration, release gates, reporting—and more.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01551A-0676-D542-98F8-851187E0F9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853" y="578231"/>
            <a:ext cx="880812" cy="8227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923D26-3F9A-7149-B721-3C8AF6552B8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853" y="1785316"/>
            <a:ext cx="832416" cy="8517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AE9E25-0CB7-D54C-A052-7C52B7B223A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5372" y="3007747"/>
            <a:ext cx="851774" cy="8130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81FBA2-F107-EC4E-B4B6-4E3DB27C8FC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0211" y="4136332"/>
            <a:ext cx="842095" cy="8324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0817A3-BE39-854A-BA75-7DC18C38BE8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394" y="5310368"/>
            <a:ext cx="851774" cy="83241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671433A-48E8-4B14-A804-2479904A8F4F}"/>
              </a:ext>
            </a:extLst>
          </p:cNvPr>
          <p:cNvSpPr/>
          <p:nvPr/>
        </p:nvSpPr>
        <p:spPr>
          <a:xfrm>
            <a:off x="13006324" y="2240280"/>
            <a:ext cx="1530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A430B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Repos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40CBE58-CC7B-4978-94A2-7F6832FD8E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42605" y="3042634"/>
            <a:ext cx="776363" cy="772733"/>
          </a:xfrm>
          <a:prstGeom prst="rect">
            <a:avLst/>
          </a:prstGeom>
        </p:spPr>
      </p:pic>
      <p:pic>
        <p:nvPicPr>
          <p:cNvPr id="9218" name="Picture 2" descr="https://azurecomcdn.azureedge.net/cvt-ac0b8540c6f3a9651fe217b944f5a7b3256e2ed888f870c7e4f7512fd48b60a5/images/page/services/devops/index/pipelines.jpg">
            <a:extLst>
              <a:ext uri="{FF2B5EF4-FFF2-40B4-BE49-F238E27FC236}">
                <a16:creationId xmlns:a16="http://schemas.microsoft.com/office/drawing/2014/main" id="{B5F25922-0E8F-42E6-9828-82BEA7E66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192" y="2782276"/>
            <a:ext cx="4771049" cy="312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D59B4E-E046-4D84-B38E-EBE7455E972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40059" y="2042862"/>
            <a:ext cx="4348669" cy="277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5182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D10DBF-EDF9-482D-A684-E871CBB51898}"/>
              </a:ext>
            </a:extLst>
          </p:cNvPr>
          <p:cNvSpPr/>
          <p:nvPr/>
        </p:nvSpPr>
        <p:spPr>
          <a:xfrm>
            <a:off x="7509478" y="2829221"/>
            <a:ext cx="43388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rgbClr val="000000"/>
                </a:solidFill>
                <a:latin typeface="Segoe UI" panose="020B0502040204020203" pitchFamily="34" charset="0"/>
              </a:rPr>
              <a:t>Unlimited free private repos, cloud-hosted private Git repos, pull requests, and code search for your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Get flexible, powerful Git hosting with effective code reviews and unlimited free repositories for all your ideas—from a one-person project to the world’s largest repository.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5DCAE5-4157-43C0-9C15-045110FFC069}"/>
              </a:ext>
            </a:extLst>
          </p:cNvPr>
          <p:cNvCxnSpPr>
            <a:cxnSpLocks/>
          </p:cNvCxnSpPr>
          <p:nvPr/>
        </p:nvCxnSpPr>
        <p:spPr>
          <a:xfrm>
            <a:off x="7418558" y="254000"/>
            <a:ext cx="0" cy="57023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49D7AD7-6A7E-48F1-A0BF-B3F3747C8B78}"/>
              </a:ext>
            </a:extLst>
          </p:cNvPr>
          <p:cNvSpPr/>
          <p:nvPr/>
        </p:nvSpPr>
        <p:spPr>
          <a:xfrm>
            <a:off x="7507224" y="2240280"/>
            <a:ext cx="1530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A430B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Repos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74CDF4-3ABD-479E-A998-49124C677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843" y="2576676"/>
            <a:ext cx="1712656" cy="1704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FC78C6-4595-4472-B345-EE46BC9812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225" y="2042862"/>
            <a:ext cx="4348669" cy="277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61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azurecomcdn.azureedge.net/cvt-ac0b8540c6f3a9651fe217b944f5a7b3256e2ed888f870c7e4f7512fd48b60a5/images/page/services/devops/index/repos.jpg">
            <a:extLst>
              <a:ext uri="{FF2B5EF4-FFF2-40B4-BE49-F238E27FC236}">
                <a16:creationId xmlns:a16="http://schemas.microsoft.com/office/drawing/2014/main" id="{B2360CC1-2F6E-4651-9545-67548ABE7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198" y="2063772"/>
            <a:ext cx="5833118" cy="367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719527-BE9E-CB48-8C8B-12799861C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Repos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B5AA-5B24-A247-9ECB-4F53D2C70A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089" y="435973"/>
            <a:ext cx="3796283" cy="22331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9446E5-78EF-7141-8E46-0CE52958DD22}"/>
              </a:ext>
            </a:extLst>
          </p:cNvPr>
          <p:cNvSpPr/>
          <p:nvPr/>
        </p:nvSpPr>
        <p:spPr>
          <a:xfrm>
            <a:off x="960793" y="1014407"/>
            <a:ext cx="69482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Get unlimited private Git repository hosting and support for TFVC that scales from a hobby project to the world’s largest repository.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F0F66E-104F-7E48-B175-9832751E94E9}"/>
              </a:ext>
            </a:extLst>
          </p:cNvPr>
          <p:cNvSpPr/>
          <p:nvPr/>
        </p:nvSpPr>
        <p:spPr>
          <a:xfrm>
            <a:off x="7768545" y="2921245"/>
            <a:ext cx="41606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Support for any Git client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Securely connect with and push code into your Git repos from any IDE, editor, or Git client.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4432C0-0E3A-2742-BA46-C29E67EA5FBE}"/>
              </a:ext>
            </a:extLst>
          </p:cNvPr>
          <p:cNvSpPr/>
          <p:nvPr/>
        </p:nvSpPr>
        <p:spPr>
          <a:xfrm>
            <a:off x="7768545" y="3985576"/>
            <a:ext cx="41606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Web hooks and API integration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Add validations and extensions from the marketplace or build your own using web hooks and REST APIs.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15A83E-A86D-B446-BFA3-FC7C797B711D}"/>
              </a:ext>
            </a:extLst>
          </p:cNvPr>
          <p:cNvSpPr/>
          <p:nvPr/>
        </p:nvSpPr>
        <p:spPr>
          <a:xfrm>
            <a:off x="7768545" y="5228127"/>
            <a:ext cx="44114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Semantic code search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Quickly find what you’re looking for with code-aware search that understands classes and variables.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8AE394-9224-AA4F-83BC-4BCB485B0DA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046" y="2991577"/>
            <a:ext cx="975792" cy="9233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1D3B95-21EB-5F47-A381-E4AF0A0113F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772" y="4119568"/>
            <a:ext cx="934066" cy="9233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068D25-9868-F94F-8D44-72AF69A3E8F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0901" y="5275818"/>
            <a:ext cx="977644" cy="9233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1C3B57-C179-4FAF-96C6-10984190AC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14959" y="3142174"/>
            <a:ext cx="776363" cy="77273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1A63466-C938-4A3C-928C-DDB120764D27}"/>
              </a:ext>
            </a:extLst>
          </p:cNvPr>
          <p:cNvSpPr/>
          <p:nvPr/>
        </p:nvSpPr>
        <p:spPr>
          <a:xfrm>
            <a:off x="12678378" y="2237407"/>
            <a:ext cx="1940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426AC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Test Plans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DA0F13-A4BE-42F2-9E4C-18DD67B71D7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401862" y="2237407"/>
            <a:ext cx="430305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342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696967-6C68-4C19-B82E-156BF47EF891}"/>
              </a:ext>
            </a:extLst>
          </p:cNvPr>
          <p:cNvSpPr/>
          <p:nvPr/>
        </p:nvSpPr>
        <p:spPr>
          <a:xfrm>
            <a:off x="7509478" y="2237407"/>
            <a:ext cx="1940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426AC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Test Plans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0F0998-9107-4A71-81A4-B1A9CBFF2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656" y="2609612"/>
            <a:ext cx="1699587" cy="16916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D10DBF-EDF9-482D-A684-E871CBB51898}"/>
              </a:ext>
            </a:extLst>
          </p:cNvPr>
          <p:cNvSpPr/>
          <p:nvPr/>
        </p:nvSpPr>
        <p:spPr>
          <a:xfrm>
            <a:off x="7509478" y="2829221"/>
            <a:ext cx="43388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b="1">
                <a:solidFill>
                  <a:srgbClr val="000000"/>
                </a:solidFill>
                <a:latin typeface="Segoe UI" panose="020B0502040204020203" pitchFamily="34" charset="0"/>
              </a:rPr>
              <a:t>Manual and exploratory testing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Test and ship with confidence with a manual and exploratory testing toolkit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5DCAE5-4157-43C0-9C15-045110FFC069}"/>
              </a:ext>
            </a:extLst>
          </p:cNvPr>
          <p:cNvCxnSpPr>
            <a:cxnSpLocks/>
          </p:cNvCxnSpPr>
          <p:nvPr/>
        </p:nvCxnSpPr>
        <p:spPr>
          <a:xfrm>
            <a:off x="7418558" y="254000"/>
            <a:ext cx="0" cy="57023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FB9A8FC-B34B-4389-AE83-69134A4329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114" y="2057400"/>
            <a:ext cx="430305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20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ighly Confidential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Avanade Reverse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 Luminous PPT Template_2019" id="{7A47EBCA-6358-A14C-B557-ACFB208B551D}" vid="{9A477286-69CA-AE44-A59D-743A732080FF}"/>
    </a:ext>
  </a:extLst>
</a:theme>
</file>

<file path=ppt/theme/theme2.xml><?xml version="1.0" encoding="utf-8"?>
<a:theme xmlns:a="http://schemas.openxmlformats.org/drawingml/2006/main" name="Title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 Luminous PPT Template_2019" id="{7A47EBCA-6358-A14C-B557-ACFB208B551D}" vid="{740762E0-4575-334B-AFFC-1355A63D9B1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87E458534BDF498E213DCADB18AFF8" ma:contentTypeVersion="10" ma:contentTypeDescription="Create a new document." ma:contentTypeScope="" ma:versionID="360e842d91a662efeb8f6477ea1dd610">
  <xsd:schema xmlns:xsd="http://www.w3.org/2001/XMLSchema" xmlns:xs="http://www.w3.org/2001/XMLSchema" xmlns:p="http://schemas.microsoft.com/office/2006/metadata/properties" xmlns:ns2="460045e0-dfad-489a-81d1-aa824f83733f" xmlns:ns3="e38c4f93-117d-459e-9899-8293eb0eabc2" targetNamespace="http://schemas.microsoft.com/office/2006/metadata/properties" ma:root="true" ma:fieldsID="245da31f72bb81208b5cc352928c1329" ns2:_="" ns3:_="">
    <xsd:import namespace="460045e0-dfad-489a-81d1-aa824f83733f"/>
    <xsd:import namespace="e38c4f93-117d-459e-9899-8293eb0eab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0045e0-dfad-489a-81d1-aa824f8373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8c4f93-117d-459e-9899-8293eb0eabc2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7CB738A-BB25-4EB2-85B2-15CE5AC0A0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0045e0-dfad-489a-81d1-aa824f83733f"/>
    <ds:schemaRef ds:uri="e38c4f93-117d-459e-9899-8293eb0eab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BAFEF9-4CAF-4F8D-8E44-CE9E7B4A25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802C2B-941F-44D0-A34E-142002AB7F9D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e38c4f93-117d-459e-9899-8293eb0eabc2"/>
    <ds:schemaRef ds:uri="460045e0-dfad-489a-81d1-aa824f83733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Avanade Luminous PPT Template_2019</Template>
  <TotalTime>0</TotalTime>
  <Words>766</Words>
  <Application>Microsoft Office PowerPoint</Application>
  <PresentationFormat>Widescreen</PresentationFormat>
  <Paragraphs>74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Segoe UI</vt:lpstr>
      <vt:lpstr>Segoe UI Light</vt:lpstr>
      <vt:lpstr>Segoe UI Semibold</vt:lpstr>
      <vt:lpstr>Highly Confidential</vt:lpstr>
      <vt:lpstr>Title Slides</vt:lpstr>
      <vt:lpstr>Azure DevOps</vt:lpstr>
      <vt:lpstr>PowerPoint Presentation</vt:lpstr>
      <vt:lpstr>PowerPoint Presentation</vt:lpstr>
      <vt:lpstr>Azure Boards</vt:lpstr>
      <vt:lpstr>PowerPoint Presentation</vt:lpstr>
      <vt:lpstr>Azure Pipelines</vt:lpstr>
      <vt:lpstr>PowerPoint Presentation</vt:lpstr>
      <vt:lpstr>Azure Repos</vt:lpstr>
      <vt:lpstr>PowerPoint Presentation</vt:lpstr>
      <vt:lpstr>Azure Test Plans</vt:lpstr>
      <vt:lpstr>PowerPoint Presentation</vt:lpstr>
      <vt:lpstr>Azure Artifacts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Avanade Modern Engineering Platform (AMEP)</dc:title>
  <dc:subject/>
  <dc:creator>Keith Lemon</dc:creator>
  <cp:keywords/>
  <dc:description/>
  <cp:lastModifiedBy>Keith Lemon</cp:lastModifiedBy>
  <cp:revision>2</cp:revision>
  <dcterms:created xsi:type="dcterms:W3CDTF">2019-07-23T06:04:46Z</dcterms:created>
  <dcterms:modified xsi:type="dcterms:W3CDTF">2021-09-14T01:24:24Z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Owner">
    <vt:lpwstr>courteney.malon@avanade.com</vt:lpwstr>
  </property>
  <property fmtid="{D5CDD505-2E9C-101B-9397-08002B2CF9AE}" pid="5" name="MSIP_Label_236020b0-6d69-48c1-9bb5-c586c1062b70_SetDate">
    <vt:lpwstr>2018-12-20T17:57:52.8924816Z</vt:lpwstr>
  </property>
  <property fmtid="{D5CDD505-2E9C-101B-9397-08002B2CF9AE}" pid="6" name="MSIP_Label_236020b0-6d69-48c1-9bb5-c586c1062b70_Name">
    <vt:lpwstr>Confidential</vt:lpwstr>
  </property>
  <property fmtid="{D5CDD505-2E9C-101B-9397-08002B2CF9AE}" pid="7" name="MSIP_Label_236020b0-6d69-48c1-9bb5-c586c1062b70_Application">
    <vt:lpwstr>Microsoft Azure Information Protection</vt:lpwstr>
  </property>
  <property fmtid="{D5CDD505-2E9C-101B-9397-08002B2CF9AE}" pid="8" name="MSIP_Label_236020b0-6d69-48c1-9bb5-c586c1062b70_Extended_MSFT_Method">
    <vt:lpwstr>Automatic</vt:lpwstr>
  </property>
  <property fmtid="{D5CDD505-2E9C-101B-9397-08002B2CF9AE}" pid="9" name="MSIP_Label_5fae8262-b78e-4366-8929-a5d6aac95320_Enabled">
    <vt:lpwstr>True</vt:lpwstr>
  </property>
  <property fmtid="{D5CDD505-2E9C-101B-9397-08002B2CF9AE}" pid="10" name="MSIP_Label_5fae8262-b78e-4366-8929-a5d6aac95320_SiteId">
    <vt:lpwstr>cf36141c-ddd7-45a7-b073-111f66d0b30c</vt:lpwstr>
  </property>
  <property fmtid="{D5CDD505-2E9C-101B-9397-08002B2CF9AE}" pid="11" name="MSIP_Label_5fae8262-b78e-4366-8929-a5d6aac95320_Owner">
    <vt:lpwstr>courteney.malon@avanade.com</vt:lpwstr>
  </property>
  <property fmtid="{D5CDD505-2E9C-101B-9397-08002B2CF9AE}" pid="12" name="MSIP_Label_5fae8262-b78e-4366-8929-a5d6aac95320_SetDate">
    <vt:lpwstr>2018-12-20T17:57:52.8924816Z</vt:lpwstr>
  </property>
  <property fmtid="{D5CDD505-2E9C-101B-9397-08002B2CF9AE}" pid="13" name="MSIP_Label_5fae8262-b78e-4366-8929-a5d6aac95320_Name">
    <vt:lpwstr>Recipients Have Full Control</vt:lpwstr>
  </property>
  <property fmtid="{D5CDD505-2E9C-101B-9397-08002B2CF9AE}" pid="14" name="MSIP_Label_5fae8262-b78e-4366-8929-a5d6aac95320_Application">
    <vt:lpwstr>Microsoft Azure Information Protection</vt:lpwstr>
  </property>
  <property fmtid="{D5CDD505-2E9C-101B-9397-08002B2CF9AE}" pid="15" name="MSIP_Label_5fae8262-b78e-4366-8929-a5d6aac95320_Parent">
    <vt:lpwstr>236020b0-6d69-48c1-9bb5-c586c1062b70</vt:lpwstr>
  </property>
  <property fmtid="{D5CDD505-2E9C-101B-9397-08002B2CF9AE}" pid="16" name="MSIP_Label_5fae8262-b78e-4366-8929-a5d6aac95320_Extended_MSFT_Method">
    <vt:lpwstr>Automatic</vt:lpwstr>
  </property>
  <property fmtid="{D5CDD505-2E9C-101B-9397-08002B2CF9AE}" pid="17" name="Sensitivity">
    <vt:lpwstr>Confidential Recipients Have Full Control</vt:lpwstr>
  </property>
  <property fmtid="{D5CDD505-2E9C-101B-9397-08002B2CF9AE}" pid="18" name="ContentTypeId">
    <vt:lpwstr>0x010100E187E458534BDF498E213DCADB18AFF8</vt:lpwstr>
  </property>
</Properties>
</file>